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4" r:id="rId3"/>
    <p:sldId id="420" r:id="rId4"/>
    <p:sldId id="431" r:id="rId5"/>
    <p:sldId id="432" r:id="rId6"/>
    <p:sldId id="414" r:id="rId7"/>
    <p:sldId id="384" r:id="rId8"/>
    <p:sldId id="425" r:id="rId9"/>
    <p:sldId id="388" r:id="rId10"/>
    <p:sldId id="386" r:id="rId11"/>
    <p:sldId id="416" r:id="rId12"/>
    <p:sldId id="426" r:id="rId13"/>
    <p:sldId id="389" r:id="rId14"/>
    <p:sldId id="390" r:id="rId15"/>
    <p:sldId id="427" r:id="rId16"/>
    <p:sldId id="393" r:id="rId17"/>
    <p:sldId id="429" r:id="rId18"/>
    <p:sldId id="428" r:id="rId19"/>
    <p:sldId id="430" r:id="rId20"/>
    <p:sldId id="370" r:id="rId21"/>
    <p:sldId id="423" r:id="rId22"/>
    <p:sldId id="422" r:id="rId23"/>
    <p:sldId id="322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6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E1B7093-AB11-4E05-8FC1-277FDA733F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85CA69A-8747-404D-A026-8C8BD3E6A9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A2F8FECB-9447-47FB-BB30-093CE74169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582D7521-9E60-4464-A0A6-5178DCB74C5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>
                <a:latin typeface="Times New Roman" panose="02020603050405020304" pitchFamily="18" charset="0"/>
              </a:defRPr>
            </a:lvl1pPr>
          </a:lstStyle>
          <a:p>
            <a:fld id="{46A9A2AD-2DF7-470D-B857-BE5A839BE3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FA81EF5-9B53-4D67-B81B-E301D50340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D75B294-FCFB-403B-85C3-2F7D7E027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CF050B-B4F9-4237-8AA0-02C49DD501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4378A822-9EB6-470A-BA3D-55E5C55DB4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C6C412E3-E8AD-4665-BBFC-E72372D39C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BF05DB2E-807F-4088-8565-4A1CB4AAE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>
                <a:latin typeface="Times New Roman" panose="02020603050405020304" pitchFamily="18" charset="0"/>
              </a:defRPr>
            </a:lvl1pPr>
          </a:lstStyle>
          <a:p>
            <a:fld id="{53E3A4F6-19C5-4C64-AC0C-4C4E351BC80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2FA6D8-C087-402A-ACDB-6B65D90FF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8A56D8-BA01-4DD9-91AA-221819EFE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F238B9-8546-483F-AE94-2AD9160A6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EF814-B00C-42F4-AC36-24F171F718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05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EEF309-852D-4615-A0BE-DB5F91FC2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25530-62A5-474A-8ED4-93E8E120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3AD65-692F-48E3-8F46-AAF7CCD37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0596-C8C3-49B6-AC41-5F5CB7F73C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00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F8A39-E2AF-4D45-8133-2E43BFC51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D28364-923A-49CA-85DA-C853670DF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F7ED80-F1BE-4D6D-8A91-DE5C61561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81315-6CCE-45EA-AF67-53DA25AF1F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9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43FD9-2C73-4F52-AADA-E0A48142A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B45E9-262E-47D7-B4BF-7CE6BDC1F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58149-EE7A-4FC9-9799-CCBFEC9D4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E338C-BC7F-47A3-8A04-567A883C55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28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596954-7C03-4E7D-BE37-95B7D76DC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5D3773-68C5-41E0-A664-946FDC3E8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8D962-8425-4498-B507-07350DB39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C6034-71F9-4FB4-A7F1-B1B60542FD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35C28D-CC15-42C8-AC60-2F457B3B0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1B6D75-E94C-4573-A59D-B3E173CE6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A4039-CB94-4EAF-AF02-4D13B92CF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93B40-CD5C-479E-9FF0-9C06E1AF43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148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0A9CD-DC4B-4EF3-92E1-D2B150C28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12312F-BAF2-4A67-9D03-EDA43E083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0F2015-7BBF-4308-B685-05787D81B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FB0B3-532F-4094-9008-C1D3380127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47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F9C66-9FB2-456C-8A97-74B0716B0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CCFA5-7C20-4828-A0E0-5BBC7D77F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D05A5-A8A5-4F30-92E3-BB00E16AD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7CEF0-C913-4CF3-9379-B37D3ED00E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4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4E0DB5-D42B-48B7-BB7C-B978CE79E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DDCB3C-40CF-4729-95F0-0EC197886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A19456-2C8C-4AB0-A82B-29F33FFC2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9DED4-A070-4883-A740-71038CB093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757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9BD875-7A91-4F11-82F3-2DCB7FE81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86DA40-DFA0-470C-A6EB-E9F882CA0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C95840-5E82-4FD3-83E9-647A7A984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255C-EDF7-4490-9E4C-10CD07930E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3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3499BA-3104-4F09-81D7-AD866EB2F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80CCF7-9F60-4CC2-9D0E-BAE1663EA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DD6F23-842F-41AB-B68B-BB3855EA7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BE41B-D4D5-4BA6-8FEC-F03BB26FF7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7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31669-66DC-43DD-8D9C-A586DF641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6B58E-34D1-41C8-903A-636E226CC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AF274-5BB2-49A6-AF5C-5DF13492A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30DA1-6BA8-4767-BAF3-3728274D51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246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DFC09-8C44-44E9-82C3-8EA59C4F9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62DAD-FCE0-4FD7-8309-00AFB0608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3F08CD-A8C1-450E-B94D-C809DC053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B0876-D405-4559-9D38-10FDF8C447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11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1CE658-6698-4FF3-A469-2C3016809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69CB19-14EE-4188-869D-D1002D017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793EC684-0578-4921-BDB7-A12B149FD4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3850EFDC-11ED-47D0-BC25-188B678E4E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BE0A63F4-2557-4479-B438-ADD27C6433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76380-EEDC-4D5D-8478-BD2BBD4C2F1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iz@thetaxbridg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1ED2A8C-37E7-4D1F-87DB-BB7E88D65C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485900"/>
            <a:ext cx="7772400" cy="4464050"/>
          </a:xfrm>
        </p:spPr>
        <p:txBody>
          <a:bodyPr/>
          <a:lstStyle/>
          <a:p>
            <a:pPr eaLnBrk="1" hangingPunct="1"/>
            <a:br>
              <a:rPr lang="en-GB" altLang="en-US" sz="4800" b="1" dirty="0"/>
            </a:br>
            <a:br>
              <a:rPr lang="en-GB" altLang="en-US" sz="2400" dirty="0"/>
            </a:br>
            <a:br>
              <a:rPr lang="en-GB" altLang="en-US" sz="2400" dirty="0"/>
            </a:br>
            <a:r>
              <a:rPr lang="en-GB" altLang="en-US" sz="3200" dirty="0"/>
              <a:t> </a:t>
            </a:r>
            <a:r>
              <a:rPr lang="en-GB" altLang="en-US" sz="4000" b="1" dirty="0"/>
              <a:t>REVERSE CHARGE VAT</a:t>
            </a:r>
            <a:br>
              <a:rPr lang="en-GB" altLang="en-US" sz="3600" b="1" dirty="0"/>
            </a:br>
            <a:br>
              <a:rPr lang="en-GB" altLang="en-US" sz="2800" b="1" dirty="0"/>
            </a:br>
            <a:r>
              <a:rPr lang="en-GB" altLang="en-US" sz="2600" b="1" i="1" dirty="0"/>
              <a:t>Liz Bridge</a:t>
            </a:r>
            <a:br>
              <a:rPr lang="en-GB" altLang="en-US" sz="2600" b="1" i="1" dirty="0"/>
            </a:br>
            <a:br>
              <a:rPr lang="en-GB" altLang="en-US" sz="2600" b="1" i="1" dirty="0"/>
            </a:br>
            <a:r>
              <a:rPr lang="en-GB" altLang="en-US" sz="2600" b="1" i="1" dirty="0"/>
              <a:t>Secretary to the Joint Taxation Committee</a:t>
            </a:r>
            <a:br>
              <a:rPr lang="en-GB" altLang="en-US" sz="2600" b="1" i="1" dirty="0"/>
            </a:br>
            <a:br>
              <a:rPr lang="en-GB" altLang="en-US" sz="2600" b="1" i="1" dirty="0"/>
            </a:br>
            <a:r>
              <a:rPr lang="en-GB" altLang="en-US" sz="2600" b="1" i="1" dirty="0"/>
              <a:t>   </a:t>
            </a:r>
            <a:br>
              <a:rPr lang="en-GB" altLang="en-US" sz="2600" b="1" i="1" dirty="0"/>
            </a:br>
            <a:r>
              <a:rPr lang="en-GB" altLang="en-US" sz="2600" b="1" i="1" dirty="0"/>
              <a:t>Autumn 2019</a:t>
            </a:r>
            <a:br>
              <a:rPr lang="en-GB" altLang="en-US" sz="2600" b="1" i="1" dirty="0"/>
            </a:br>
            <a:r>
              <a:rPr lang="en-GB" altLang="en-US" sz="2600" b="1" i="1" dirty="0"/>
              <a:t>(Amended October 2020 )</a:t>
            </a:r>
            <a:br>
              <a:rPr lang="en-GB" altLang="en-US" sz="2600" b="1" i="1" dirty="0"/>
            </a:br>
            <a:br>
              <a:rPr lang="en-GB" altLang="en-US" sz="3600" b="1" dirty="0"/>
            </a:br>
            <a:br>
              <a:rPr lang="en-GB" altLang="en-US" sz="3200" b="1" dirty="0"/>
            </a:br>
            <a:endParaRPr lang="en-GB" altLang="en-US" sz="3200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970B188-0C3E-46E0-AE05-9FBADA1BB9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57150" cy="495300"/>
          </a:xfrm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sz="3600" b="1" i="1"/>
          </a:p>
        </p:txBody>
      </p:sp>
      <p:pic>
        <p:nvPicPr>
          <p:cNvPr id="2052" name="Picture 4" descr="jtc_logo">
            <a:extLst>
              <a:ext uri="{FF2B5EF4-FFF2-40B4-BE49-F238E27FC236}">
                <a16:creationId xmlns:a16="http://schemas.microsoft.com/office/drawing/2014/main" id="{74075428-E6D8-42D0-9E98-E8175D0F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4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JTC_line[1]">
            <a:extLst>
              <a:ext uri="{FF2B5EF4-FFF2-40B4-BE49-F238E27FC236}">
                <a16:creationId xmlns:a16="http://schemas.microsoft.com/office/drawing/2014/main" id="{6D425A32-8C8C-44A5-B3CC-62D95C26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08725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01C189EC-E2EA-46EB-947B-1D4534947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9499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5FDB6813-3801-4018-9DD9-335B7B88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43600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tx2"/>
                </a:solidFill>
              </a:rPr>
              <a:t>Autumn  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7219B2C-3F44-42F5-BCBD-AA62A01F0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928688"/>
            <a:ext cx="7643813" cy="928687"/>
          </a:xfrm>
        </p:spPr>
        <p:txBody>
          <a:bodyPr/>
          <a:lstStyle/>
          <a:p>
            <a:pPr eaLnBrk="1" hangingPunct="1"/>
            <a:br>
              <a:rPr lang="en-US" altLang="en-US" sz="4000" b="1"/>
            </a:br>
            <a:r>
              <a:rPr lang="en-US" altLang="en-US" sz="4000" b="1"/>
              <a:t> </a:t>
            </a:r>
            <a:br>
              <a:rPr lang="en-US" altLang="en-US" sz="4000" b="1"/>
            </a:br>
            <a:r>
              <a:rPr lang="en-US" altLang="en-US" sz="4000" b="1"/>
              <a:t>End users can stop and start being end users!</a:t>
            </a:r>
            <a:r>
              <a:rPr lang="en-US" altLang="en-US" sz="1600" b="1"/>
              <a:t> 6</a:t>
            </a:r>
            <a:br>
              <a:rPr lang="en-US" altLang="en-US" sz="4000" b="1"/>
            </a:br>
            <a:br>
              <a:rPr lang="en-US" altLang="en-US" sz="4000" b="1"/>
            </a:br>
            <a:endParaRPr lang="en-US" altLang="en-US" sz="4000" b="1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387BA70-FB9F-402D-AA03-A9A5949C8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563" y="3000375"/>
            <a:ext cx="7500937" cy="2643188"/>
          </a:xfrm>
        </p:spPr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No apportionments </a:t>
            </a:r>
          </a:p>
          <a:p>
            <a:pPr eaLnBrk="1" hangingPunct="1"/>
            <a:r>
              <a:rPr lang="en-US" altLang="en-US" sz="2400"/>
              <a:t>Next invoice or application for payment to be wholly on the new basis.</a:t>
            </a:r>
          </a:p>
        </p:txBody>
      </p:sp>
      <p:pic>
        <p:nvPicPr>
          <p:cNvPr id="11268" name="Picture 4" descr="JTC_briefing_logo">
            <a:extLst>
              <a:ext uri="{FF2B5EF4-FFF2-40B4-BE49-F238E27FC236}">
                <a16:creationId xmlns:a16="http://schemas.microsoft.com/office/drawing/2014/main" id="{CFB2DF3C-5CF5-4EC6-AD3A-7FEFCE2AE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JTC_line[1]">
            <a:extLst>
              <a:ext uri="{FF2B5EF4-FFF2-40B4-BE49-F238E27FC236}">
                <a16:creationId xmlns:a16="http://schemas.microsoft.com/office/drawing/2014/main" id="{195CE5B8-E8A3-4D4B-8B00-91860638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C64298AA-E516-4A79-8C98-5BCB03D8B0A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38600" y="6324600"/>
            <a:ext cx="7958138" cy="1865313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12291" name="Picture 5" descr="JTC_briefing_logo">
            <a:extLst>
              <a:ext uri="{FF2B5EF4-FFF2-40B4-BE49-F238E27FC236}">
                <a16:creationId xmlns:a16="http://schemas.microsoft.com/office/drawing/2014/main" id="{CBBD082D-774E-49EB-B26F-23DBEA783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JTC_line[1]">
            <a:extLst>
              <a:ext uri="{FF2B5EF4-FFF2-40B4-BE49-F238E27FC236}">
                <a16:creationId xmlns:a16="http://schemas.microsoft.com/office/drawing/2014/main" id="{FD23D112-7FA4-4E65-953B-04799ABC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Placeholder 6">
            <a:extLst>
              <a:ext uri="{FF2B5EF4-FFF2-40B4-BE49-F238E27FC236}">
                <a16:creationId xmlns:a16="http://schemas.microsoft.com/office/drawing/2014/main" id="{1F56F7A7-67A0-47F1-A75B-137FA671695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8625" y="1600200"/>
            <a:ext cx="8215313" cy="4114800"/>
          </a:xfrm>
        </p:spPr>
        <p:txBody>
          <a:bodyPr/>
          <a:lstStyle/>
          <a:p>
            <a:r>
              <a:rPr lang="en-GB" altLang="en-US"/>
              <a:t> Decide on a contract by contract basis like CIS.</a:t>
            </a:r>
            <a:r>
              <a:rPr lang="en-GB" altLang="en-US" sz="900"/>
              <a:t>  </a:t>
            </a:r>
            <a:r>
              <a:rPr lang="en-GB" altLang="en-US"/>
              <a:t> </a:t>
            </a:r>
            <a:r>
              <a:rPr lang="en-GB" altLang="en-US" sz="1400"/>
              <a:t>4</a:t>
            </a:r>
          </a:p>
          <a:p>
            <a:r>
              <a:rPr lang="en-GB" altLang="en-US"/>
              <a:t>The Scope of CIS –what is in and what is outside. </a:t>
            </a:r>
            <a:r>
              <a:rPr lang="en-GB" altLang="en-US" sz="1600"/>
              <a:t>15</a:t>
            </a:r>
          </a:p>
          <a:p>
            <a:r>
              <a:rPr lang="en-GB" altLang="en-US"/>
              <a:t>Are you working for an end user –what is an end user?</a:t>
            </a:r>
            <a:r>
              <a:rPr lang="en-GB" altLang="en-US" sz="1600"/>
              <a:t>.  4</a:t>
            </a:r>
          </a:p>
          <a:p>
            <a:endParaRPr lang="en-GB" altLang="en-US"/>
          </a:p>
        </p:txBody>
      </p:sp>
      <p:sp>
        <p:nvSpPr>
          <p:cNvPr id="12294" name="Title 6">
            <a:extLst>
              <a:ext uri="{FF2B5EF4-FFF2-40B4-BE49-F238E27FC236}">
                <a16:creationId xmlns:a16="http://schemas.microsoft.com/office/drawing/2014/main" id="{2EDEF1C5-05C9-437C-81D0-8C871566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Some basic concepts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CE290F7F-8C77-4A90-ADA6-E41150207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143125"/>
            <a:ext cx="8043862" cy="3983038"/>
          </a:xfrm>
        </p:spPr>
        <p:txBody>
          <a:bodyPr/>
          <a:lstStyle/>
          <a:p>
            <a:pPr eaLnBrk="1" hangingPunct="1"/>
            <a:r>
              <a:rPr lang="en-GB" altLang="en-US" sz="2800" b="1"/>
              <a:t> Materials only supplies are NEVER reverse charged</a:t>
            </a:r>
          </a:p>
          <a:p>
            <a:pPr eaLnBrk="1" hangingPunct="1"/>
            <a:r>
              <a:rPr lang="en-GB" altLang="en-US" sz="2800" b="1"/>
              <a:t>If the VAT on the materials you buy exceeds the VAT you will charge the customers/contractors you work for,  you will have even greater stress on your cash flow  unless you opt to become a monthly repayment trader</a:t>
            </a:r>
          </a:p>
        </p:txBody>
      </p:sp>
      <p:pic>
        <p:nvPicPr>
          <p:cNvPr id="13315" name="Picture 4" descr="JTC_briefing_logo">
            <a:extLst>
              <a:ext uri="{FF2B5EF4-FFF2-40B4-BE49-F238E27FC236}">
                <a16:creationId xmlns:a16="http://schemas.microsoft.com/office/drawing/2014/main" id="{8CF634B8-D4E7-4CE8-80C0-2AEB4C61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JTC_line[1]">
            <a:extLst>
              <a:ext uri="{FF2B5EF4-FFF2-40B4-BE49-F238E27FC236}">
                <a16:creationId xmlns:a16="http://schemas.microsoft.com/office/drawing/2014/main" id="{70913685-30EA-463E-954D-41604216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5">
            <a:extLst>
              <a:ext uri="{FF2B5EF4-FFF2-40B4-BE49-F238E27FC236}">
                <a16:creationId xmlns:a16="http://schemas.microsoft.com/office/drawing/2014/main" id="{D9ABA236-6488-42ED-BDBD-3B313510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71500"/>
            <a:ext cx="7358063" cy="1000125"/>
          </a:xfrm>
        </p:spPr>
        <p:txBody>
          <a:bodyPr/>
          <a:lstStyle/>
          <a:p>
            <a:r>
              <a:rPr lang="en-GB" altLang="en-US" b="1"/>
              <a:t>Do you buy a lot of materials ?  </a:t>
            </a:r>
            <a:r>
              <a:rPr lang="en-GB" altLang="en-US" sz="1600" b="1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85181E93-5766-427C-922D-8102CD06D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643188"/>
            <a:ext cx="8043862" cy="3482975"/>
          </a:xfrm>
        </p:spPr>
        <p:txBody>
          <a:bodyPr/>
          <a:lstStyle/>
          <a:p>
            <a:pPr eaLnBrk="1" hangingPunct="1"/>
            <a:r>
              <a:rPr lang="en-GB" altLang="en-US" sz="2800" b="1"/>
              <a:t>They have opted to send in VAT returns monthly </a:t>
            </a:r>
          </a:p>
          <a:p>
            <a:pPr eaLnBrk="1" hangingPunct="1"/>
            <a:r>
              <a:rPr lang="en-GB" altLang="en-US" sz="2800" b="1"/>
              <a:t>HMRC will generally repay within 10 days</a:t>
            </a:r>
          </a:p>
          <a:p>
            <a:pPr eaLnBrk="1" hangingPunct="1"/>
            <a:endParaRPr lang="en-GB" altLang="en-US" sz="2800" b="1"/>
          </a:p>
          <a:p>
            <a:pPr eaLnBrk="1" hangingPunct="1"/>
            <a:r>
              <a:rPr lang="en-GB" altLang="en-US" sz="2800" b="1"/>
              <a:t>YOU MUST TEST  IF IT IS TO YOUR ADVANTAGE</a:t>
            </a:r>
          </a:p>
        </p:txBody>
      </p:sp>
      <p:pic>
        <p:nvPicPr>
          <p:cNvPr id="14339" name="Picture 4" descr="JTC_briefing_logo">
            <a:extLst>
              <a:ext uri="{FF2B5EF4-FFF2-40B4-BE49-F238E27FC236}">
                <a16:creationId xmlns:a16="http://schemas.microsoft.com/office/drawing/2014/main" id="{805F6FA3-F73C-4997-8FC3-9C00DF9EF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JTC_line[1]">
            <a:extLst>
              <a:ext uri="{FF2B5EF4-FFF2-40B4-BE49-F238E27FC236}">
                <a16:creationId xmlns:a16="http://schemas.microsoft.com/office/drawing/2014/main" id="{E44B6E99-DFF3-485E-9BD4-D7CCF44D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5">
            <a:extLst>
              <a:ext uri="{FF2B5EF4-FFF2-40B4-BE49-F238E27FC236}">
                <a16:creationId xmlns:a16="http://schemas.microsoft.com/office/drawing/2014/main" id="{7EC318B9-705C-47BA-9E3B-E049C081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71500"/>
            <a:ext cx="7358063" cy="1000125"/>
          </a:xfrm>
        </p:spPr>
        <p:txBody>
          <a:bodyPr/>
          <a:lstStyle/>
          <a:p>
            <a:r>
              <a:rPr lang="en-GB" altLang="en-US" b="1"/>
              <a:t>What is a monthly repayment trader? </a:t>
            </a:r>
            <a:r>
              <a:rPr lang="en-GB" altLang="en-US" sz="1600" b="1"/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9E2AA4E6-1D79-4A14-8A60-BED16E8EF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928813"/>
            <a:ext cx="8143875" cy="4240212"/>
          </a:xfrm>
        </p:spPr>
        <p:txBody>
          <a:bodyPr/>
          <a:lstStyle/>
          <a:p>
            <a:pPr eaLnBrk="1" hangingPunct="1"/>
            <a:endParaRPr lang="en-GB" altLang="en-US" sz="3600" b="1"/>
          </a:p>
          <a:p>
            <a:pPr eaLnBrk="1" hangingPunct="1"/>
            <a:r>
              <a:rPr lang="en-GB" altLang="en-US" sz="3600"/>
              <a:t>It shows the rate of VAT but does not request VAT </a:t>
            </a:r>
          </a:p>
          <a:p>
            <a:pPr eaLnBrk="1" hangingPunct="1"/>
            <a:r>
              <a:rPr lang="en-GB" altLang="en-US" sz="3600"/>
              <a:t>It says it is a reverse charge invoice –S55A VAT 1994 applies.</a:t>
            </a:r>
          </a:p>
          <a:p>
            <a:pPr algn="ctr" eaLnBrk="1" hangingPunct="1">
              <a:buFontTx/>
              <a:buNone/>
            </a:pPr>
            <a:r>
              <a:rPr lang="en-GB" altLang="en-US" sz="2800"/>
              <a:t>you will need normal invoice formats and reverse charge formats</a:t>
            </a:r>
          </a:p>
          <a:p>
            <a:pPr eaLnBrk="1" hangingPunct="1"/>
            <a:endParaRPr lang="en-GB" altLang="en-US" sz="3600" b="1"/>
          </a:p>
        </p:txBody>
      </p:sp>
      <p:pic>
        <p:nvPicPr>
          <p:cNvPr id="15363" name="Picture 4" descr="JTC_briefing_logo">
            <a:extLst>
              <a:ext uri="{FF2B5EF4-FFF2-40B4-BE49-F238E27FC236}">
                <a16:creationId xmlns:a16="http://schemas.microsoft.com/office/drawing/2014/main" id="{82979ADF-5FE4-47F4-B151-DEB064D1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JTC_line[1]">
            <a:extLst>
              <a:ext uri="{FF2B5EF4-FFF2-40B4-BE49-F238E27FC236}">
                <a16:creationId xmlns:a16="http://schemas.microsoft.com/office/drawing/2014/main" id="{B4C4F210-3698-4FBA-97E5-D02DC7E4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5">
            <a:extLst>
              <a:ext uri="{FF2B5EF4-FFF2-40B4-BE49-F238E27FC236}">
                <a16:creationId xmlns:a16="http://schemas.microsoft.com/office/drawing/2014/main" id="{9C512256-A549-4506-A02D-64578E9E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8625"/>
            <a:ext cx="8215313" cy="1785938"/>
          </a:xfrm>
        </p:spPr>
        <p:txBody>
          <a:bodyPr/>
          <a:lstStyle/>
          <a:p>
            <a:r>
              <a:rPr lang="en-GB" altLang="en-US" b="1"/>
              <a:t>WHAT does a Reverse Charge  Invoice look like? </a:t>
            </a:r>
            <a:r>
              <a:rPr lang="en-GB" altLang="en-US" sz="1600" b="1"/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1618C2B0-2F58-437E-965B-554E70071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643188"/>
            <a:ext cx="8072438" cy="3525837"/>
          </a:xfrm>
        </p:spPr>
        <p:txBody>
          <a:bodyPr/>
          <a:lstStyle/>
          <a:p>
            <a:pPr eaLnBrk="1" hangingPunct="1"/>
            <a:r>
              <a:rPr lang="en-GB" altLang="en-US" sz="4000" b="1"/>
              <a:t>For net traders there is a 20%deduction on non materials</a:t>
            </a:r>
          </a:p>
          <a:p>
            <a:pPr eaLnBrk="1" hangingPunct="1"/>
            <a:r>
              <a:rPr lang="en-GB" altLang="en-US" sz="4000" b="1"/>
              <a:t>BUT everything is reverse charged if appropriate</a:t>
            </a:r>
          </a:p>
        </p:txBody>
      </p:sp>
      <p:pic>
        <p:nvPicPr>
          <p:cNvPr id="16387" name="Picture 4" descr="JTC_briefing_logo">
            <a:extLst>
              <a:ext uri="{FF2B5EF4-FFF2-40B4-BE49-F238E27FC236}">
                <a16:creationId xmlns:a16="http://schemas.microsoft.com/office/drawing/2014/main" id="{87329F89-F8F5-4305-BF27-4CEA42B4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JTC_line[1]">
            <a:extLst>
              <a:ext uri="{FF2B5EF4-FFF2-40B4-BE49-F238E27FC236}">
                <a16:creationId xmlns:a16="http://schemas.microsoft.com/office/drawing/2014/main" id="{D716AAD1-3863-430B-AF2C-8784AE68E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5">
            <a:extLst>
              <a:ext uri="{FF2B5EF4-FFF2-40B4-BE49-F238E27FC236}">
                <a16:creationId xmlns:a16="http://schemas.microsoft.com/office/drawing/2014/main" id="{F7E25973-5CE4-485D-811A-A965150D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2082800"/>
          </a:xfrm>
        </p:spPr>
        <p:txBody>
          <a:bodyPr/>
          <a:lstStyle/>
          <a:p>
            <a:r>
              <a:rPr lang="en-GB" altLang="en-US" b="1"/>
              <a:t>Interaction of CIS and Reverse Charge </a:t>
            </a:r>
            <a:r>
              <a:rPr lang="en-GB" altLang="en-US" sz="1600" b="1"/>
              <a:t>7</a:t>
            </a:r>
            <a:r>
              <a:rPr lang="en-GB" altLang="en-US" b="1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4BF83E94-9EEC-484B-B0D7-A286E0F6CC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1785938"/>
            <a:ext cx="7500938" cy="43576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>
                <a:latin typeface="+mj-lt"/>
              </a:rPr>
              <a:t>-Invoice dated on or before 28.02.21 should carry VAT 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latin typeface="+mj-lt"/>
              </a:rPr>
              <a:t>-Invoice dated 01.03.21 and after should be reverse charged</a:t>
            </a:r>
          </a:p>
          <a:p>
            <a:pPr eaLnBrk="1" hangingPunct="1">
              <a:buFontTx/>
              <a:buNone/>
              <a:defRPr/>
            </a:pPr>
            <a:endParaRPr lang="en-US" sz="2800" b="1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latin typeface="+mj-lt"/>
              </a:rPr>
              <a:t>-Self billing follows the same rule </a:t>
            </a:r>
          </a:p>
          <a:p>
            <a:pPr eaLnBrk="1" hangingPunct="1">
              <a:buFontTx/>
              <a:buNone/>
              <a:defRPr/>
            </a:pPr>
            <a:endParaRPr lang="en-US" sz="2800" b="1" dirty="0">
              <a:latin typeface="+mj-lt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CE314E06-8DAE-4632-92D9-DBFB1E1B899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38600" y="6324600"/>
            <a:ext cx="7958138" cy="1865313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17412" name="Picture 5" descr="JTC_briefing_logo">
            <a:extLst>
              <a:ext uri="{FF2B5EF4-FFF2-40B4-BE49-F238E27FC236}">
                <a16:creationId xmlns:a16="http://schemas.microsoft.com/office/drawing/2014/main" id="{4DEF8BC8-853A-455E-8FC0-6460BE0D0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JTC_line[1]">
            <a:extLst>
              <a:ext uri="{FF2B5EF4-FFF2-40B4-BE49-F238E27FC236}">
                <a16:creationId xmlns:a16="http://schemas.microsoft.com/office/drawing/2014/main" id="{C8645278-2845-4116-9608-30079C76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itle 6">
            <a:extLst>
              <a:ext uri="{FF2B5EF4-FFF2-40B4-BE49-F238E27FC236}">
                <a16:creationId xmlns:a16="http://schemas.microsoft.com/office/drawing/2014/main" id="{B8093416-2489-4779-A079-54E43C5A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Transition on 01.03.2021. </a:t>
            </a:r>
            <a:r>
              <a:rPr lang="en-GB" altLang="en-US" sz="1600" dirty="0"/>
              <a:t>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5E09F8D4-8A55-403E-A49E-8FD4942CCC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1571625"/>
            <a:ext cx="7429500" cy="457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>
                <a:latin typeface="+mj-lt"/>
              </a:rPr>
              <a:t>If you have received applications for payment </a:t>
            </a:r>
            <a:r>
              <a:rPr lang="en-US" sz="2800" b="1" u="sng" dirty="0">
                <a:latin typeface="+mj-lt"/>
              </a:rPr>
              <a:t>before</a:t>
            </a:r>
            <a:r>
              <a:rPr lang="en-US" sz="2800" b="1" dirty="0">
                <a:latin typeface="+mj-lt"/>
              </a:rPr>
              <a:t> 01.03.21 which are agreed for payment and are being processed through the transition they can be paid with VAT until 28. 02.2021 </a:t>
            </a:r>
          </a:p>
          <a:p>
            <a:pPr eaLnBrk="1" hangingPunct="1">
              <a:buFontTx/>
              <a:buNone/>
              <a:defRPr/>
            </a:pPr>
            <a:endParaRPr lang="en-US" sz="2800" b="1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latin typeface="+mj-lt"/>
              </a:rPr>
              <a:t>If you pay them after 01.03.21 they must be adjusted to reverse charge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latin typeface="+mj-lt"/>
              </a:rPr>
              <a:t>Applications after 01.03.21 must be reverse charged 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83E7F331-D6EF-417F-92EA-A5632309CE6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38600" y="6324600"/>
            <a:ext cx="7958138" cy="1865313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18436" name="Picture 5" descr="JTC_briefing_logo">
            <a:extLst>
              <a:ext uri="{FF2B5EF4-FFF2-40B4-BE49-F238E27FC236}">
                <a16:creationId xmlns:a16="http://schemas.microsoft.com/office/drawing/2014/main" id="{5B3E69E4-07A7-40D6-B40F-834CFB2A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JTC_line[1]">
            <a:extLst>
              <a:ext uri="{FF2B5EF4-FFF2-40B4-BE49-F238E27FC236}">
                <a16:creationId xmlns:a16="http://schemas.microsoft.com/office/drawing/2014/main" id="{392246E9-4A36-455D-8DBA-93A83F14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itle 6">
            <a:extLst>
              <a:ext uri="{FF2B5EF4-FFF2-40B4-BE49-F238E27FC236}">
                <a16:creationId xmlns:a16="http://schemas.microsoft.com/office/drawing/2014/main" id="{1F389EC4-AADB-4A15-91BF-572734C4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Transition on 1.03.2021 </a:t>
            </a:r>
            <a:r>
              <a:rPr lang="en-GB" altLang="en-US" sz="1600" dirty="0"/>
              <a:t>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75F70925-D315-4AB2-9036-FB703B297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2000250"/>
            <a:ext cx="7429500" cy="4143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dirty="0">
                <a:latin typeface="+mj-lt"/>
              </a:rPr>
              <a:t>Just like CIS 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dirty="0">
                <a:latin typeface="+mj-lt"/>
              </a:rPr>
              <a:t>Use the VAT regime at the date of payment.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5E06AA2C-CF0E-4CF2-8679-B246EDACE70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38600" y="6324600"/>
            <a:ext cx="7958138" cy="1865313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19460" name="Picture 5" descr="JTC_briefing_logo">
            <a:extLst>
              <a:ext uri="{FF2B5EF4-FFF2-40B4-BE49-F238E27FC236}">
                <a16:creationId xmlns:a16="http://schemas.microsoft.com/office/drawing/2014/main" id="{02C23C62-84A7-4BF6-BAE8-0BF8B604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JTC_line[1]">
            <a:extLst>
              <a:ext uri="{FF2B5EF4-FFF2-40B4-BE49-F238E27FC236}">
                <a16:creationId xmlns:a16="http://schemas.microsoft.com/office/drawing/2014/main" id="{4BFA6BE3-E91D-4F80-8A83-5335E0CB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6">
            <a:extLst>
              <a:ext uri="{FF2B5EF4-FFF2-40B4-BE49-F238E27FC236}">
                <a16:creationId xmlns:a16="http://schemas.microsoft.com/office/drawing/2014/main" id="{98FA9F96-0663-4D16-AD36-06243548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RETENTIONS </a:t>
            </a:r>
            <a:r>
              <a:rPr lang="en-GB" altLang="en-US" sz="1600"/>
              <a:t>9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EE589B67-1858-4557-B466-B22423C2D2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143000"/>
            <a:ext cx="7786688" cy="5072063"/>
          </a:xfrm>
        </p:spPr>
        <p:txBody>
          <a:bodyPr/>
          <a:lstStyle/>
          <a:p>
            <a:r>
              <a:rPr lang="en-GB" altLang="en-US" sz="2400" dirty="0"/>
              <a:t>Read the government website</a:t>
            </a:r>
          </a:p>
          <a:p>
            <a:r>
              <a:rPr lang="en-GB" altLang="en-US" sz="2400" dirty="0"/>
              <a:t>Talk to your accountant</a:t>
            </a:r>
          </a:p>
          <a:p>
            <a:r>
              <a:rPr lang="en-GB" altLang="en-US" sz="2400" dirty="0"/>
              <a:t>Plan out how you will pay your bills through the first quarter of 2021 when cash flow will be at its most difficult</a:t>
            </a:r>
          </a:p>
          <a:p>
            <a:r>
              <a:rPr lang="en-GB" altLang="en-US" sz="2400" dirty="0"/>
              <a:t>Redesign your invoices and applications for payment</a:t>
            </a:r>
          </a:p>
          <a:p>
            <a:r>
              <a:rPr lang="en-GB" altLang="en-US" sz="2400" dirty="0"/>
              <a:t>Consider how you will monitor whether your customers are VAT registered and CIS registered</a:t>
            </a:r>
          </a:p>
          <a:p>
            <a:r>
              <a:rPr lang="en-GB" altLang="en-US" sz="2400" dirty="0"/>
              <a:t>Think about whether you will need to be a monthly repayment trader.</a:t>
            </a:r>
          </a:p>
          <a:p>
            <a:r>
              <a:rPr lang="en-GB" altLang="en-US" sz="2400" dirty="0"/>
              <a:t>Consider warning letters to your subcontractors</a:t>
            </a:r>
          </a:p>
          <a:p>
            <a:r>
              <a:rPr lang="en-GB" altLang="en-US" sz="2400" dirty="0"/>
              <a:t>Upgrade software.</a:t>
            </a:r>
          </a:p>
          <a:p>
            <a:pPr algn="ctr" eaLnBrk="1" hangingPunct="1">
              <a:buFontTx/>
              <a:buNone/>
            </a:pPr>
            <a:endParaRPr lang="en-US" altLang="en-US" sz="2400" dirty="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C68A9A0F-066C-4E8C-B7DB-E5EE91F2EF0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38600" y="6324600"/>
            <a:ext cx="7958138" cy="1865313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20484" name="Picture 5" descr="JTC_briefing_logo">
            <a:extLst>
              <a:ext uri="{FF2B5EF4-FFF2-40B4-BE49-F238E27FC236}">
                <a16:creationId xmlns:a16="http://schemas.microsoft.com/office/drawing/2014/main" id="{267C1436-1E97-4E5B-94DA-52975BB4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JTC_line[1]">
            <a:extLst>
              <a:ext uri="{FF2B5EF4-FFF2-40B4-BE49-F238E27FC236}">
                <a16:creationId xmlns:a16="http://schemas.microsoft.com/office/drawing/2014/main" id="{64919742-530A-4D57-9907-60C6996C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6">
            <a:extLst>
              <a:ext uri="{FF2B5EF4-FFF2-40B4-BE49-F238E27FC236}">
                <a16:creationId xmlns:a16="http://schemas.microsoft.com/office/drawing/2014/main" id="{5CF86073-38B7-43DC-A060-2E7A6F83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58175" cy="928687"/>
          </a:xfrm>
        </p:spPr>
        <p:txBody>
          <a:bodyPr/>
          <a:lstStyle/>
          <a:p>
            <a:r>
              <a:rPr lang="en-GB" altLang="en-US"/>
              <a:t>TO DO LIST! Subcontractors  </a:t>
            </a:r>
            <a:r>
              <a:rPr lang="en-GB" altLang="en-US" sz="1600"/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C0BD351A-7930-4ADE-BA6A-B04CB400D6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5000625"/>
            <a:ext cx="7572375" cy="7334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altLang="en-US" sz="2800"/>
              <a:t>  14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B4296BF0-0DF2-462D-BD7C-42EEB372E7C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38600" y="6324600"/>
            <a:ext cx="7958138" cy="1865313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3076" name="Picture 5" descr="JTC_briefing_logo">
            <a:extLst>
              <a:ext uri="{FF2B5EF4-FFF2-40B4-BE49-F238E27FC236}">
                <a16:creationId xmlns:a16="http://schemas.microsoft.com/office/drawing/2014/main" id="{3996E0AB-3642-487E-9476-2670FF37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JTC_line[1]">
            <a:extLst>
              <a:ext uri="{FF2B5EF4-FFF2-40B4-BE49-F238E27FC236}">
                <a16:creationId xmlns:a16="http://schemas.microsoft.com/office/drawing/2014/main" id="{8F96E85D-254B-4880-94F1-84A6898F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itle 6">
            <a:extLst>
              <a:ext uri="{FF2B5EF4-FFF2-40B4-BE49-F238E27FC236}">
                <a16:creationId xmlns:a16="http://schemas.microsoft.com/office/drawing/2014/main" id="{BFD984FB-00C5-41CB-A125-3024FF81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642938"/>
            <a:ext cx="8215312" cy="3643312"/>
          </a:xfrm>
        </p:spPr>
        <p:txBody>
          <a:bodyPr/>
          <a:lstStyle/>
          <a:p>
            <a:r>
              <a:rPr lang="en-GB" altLang="en-US"/>
              <a:t>The Flow of VAT </a:t>
            </a:r>
            <a:br>
              <a:rPr lang="en-GB" altLang="en-US"/>
            </a:br>
            <a:r>
              <a:rPr lang="en-GB" altLang="en-US"/>
              <a:t>Before and After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70980993-5DA6-4724-AFB8-9AA8A3BFBE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143000"/>
            <a:ext cx="7786688" cy="5072063"/>
          </a:xfrm>
        </p:spPr>
        <p:txBody>
          <a:bodyPr/>
          <a:lstStyle/>
          <a:p>
            <a:r>
              <a:rPr lang="en-GB" altLang="en-US" sz="2400" dirty="0"/>
              <a:t>Read the government website</a:t>
            </a:r>
          </a:p>
          <a:p>
            <a:r>
              <a:rPr lang="en-GB" altLang="en-US" sz="2400" dirty="0"/>
              <a:t>Talk to your accountant</a:t>
            </a:r>
          </a:p>
          <a:p>
            <a:r>
              <a:rPr lang="en-GB" altLang="en-US" sz="2400" dirty="0"/>
              <a:t>Plan out how you will pay your bills through the first quarter of 2021 when cash flow will be at its most difficult</a:t>
            </a:r>
          </a:p>
          <a:p>
            <a:r>
              <a:rPr lang="en-GB" altLang="en-US" sz="2400" dirty="0"/>
              <a:t>Redesign your invoices and applications for payment</a:t>
            </a:r>
          </a:p>
          <a:p>
            <a:r>
              <a:rPr lang="en-GB" altLang="en-US" sz="2400" dirty="0"/>
              <a:t>Consider how you will monitor whether your customers are VAT registered and CIS registered</a:t>
            </a:r>
          </a:p>
          <a:p>
            <a:r>
              <a:rPr lang="en-GB" altLang="en-US" sz="2400" dirty="0"/>
              <a:t>Think about whether you will need to be a monthly repayment trader.</a:t>
            </a:r>
          </a:p>
          <a:p>
            <a:r>
              <a:rPr lang="en-GB" altLang="en-US" sz="2400" dirty="0"/>
              <a:t>Consider warning letters to your subcontractors</a:t>
            </a:r>
          </a:p>
          <a:p>
            <a:r>
              <a:rPr lang="en-GB" altLang="en-US" sz="2400" b="1" dirty="0"/>
              <a:t>Think about invoicing and payment by end users.</a:t>
            </a:r>
          </a:p>
          <a:p>
            <a:pPr algn="ctr" eaLnBrk="1" hangingPunct="1">
              <a:buFontTx/>
              <a:buNone/>
            </a:pPr>
            <a:endParaRPr lang="en-US" altLang="en-US" sz="2400" dirty="0"/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1F2CBA55-1269-4EAD-8DED-18EA4B8F790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38600" y="6324600"/>
            <a:ext cx="7958138" cy="1865313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21508" name="Picture 5" descr="JTC_briefing_logo">
            <a:extLst>
              <a:ext uri="{FF2B5EF4-FFF2-40B4-BE49-F238E27FC236}">
                <a16:creationId xmlns:a16="http://schemas.microsoft.com/office/drawing/2014/main" id="{A2C8A15C-BFC4-4CFF-B40F-D86BF3F7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JTC_line[1]">
            <a:extLst>
              <a:ext uri="{FF2B5EF4-FFF2-40B4-BE49-F238E27FC236}">
                <a16:creationId xmlns:a16="http://schemas.microsoft.com/office/drawing/2014/main" id="{18514DDD-61E8-4D0B-8BCF-73E7EDBD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6">
            <a:extLst>
              <a:ext uri="{FF2B5EF4-FFF2-40B4-BE49-F238E27FC236}">
                <a16:creationId xmlns:a16="http://schemas.microsoft.com/office/drawing/2014/main" id="{082965EA-35A6-423D-8397-3357C4F6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58175" cy="928687"/>
          </a:xfrm>
        </p:spPr>
        <p:txBody>
          <a:bodyPr/>
          <a:lstStyle/>
          <a:p>
            <a:r>
              <a:rPr lang="en-GB" altLang="en-US"/>
              <a:t>TO DO LIST! Contractors </a:t>
            </a:r>
            <a:r>
              <a:rPr lang="en-GB" altLang="en-US" sz="1600"/>
              <a:t>12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5">
            <a:extLst>
              <a:ext uri="{FF2B5EF4-FFF2-40B4-BE49-F238E27FC236}">
                <a16:creationId xmlns:a16="http://schemas.microsoft.com/office/drawing/2014/main" id="{F4E13BC7-D29C-487F-9F6B-607D8DCAF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8" y="136525"/>
            <a:ext cx="7008812" cy="675005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998501-142D-4973-AC18-5C7D1D18E7A4}"/>
              </a:ext>
            </a:extLst>
          </p:cNvPr>
          <p:cNvSpPr txBox="1">
            <a:spLocks/>
          </p:cNvSpPr>
          <p:nvPr/>
        </p:nvSpPr>
        <p:spPr>
          <a:xfrm>
            <a:off x="7739063" y="141288"/>
            <a:ext cx="1314450" cy="35718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latin typeface="Corbel" panose="020B0503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JTC </a:t>
            </a:r>
            <a:r>
              <a:rPr lang="en-GB" sz="1800" b="1" dirty="0">
                <a:solidFill>
                  <a:srgbClr val="800000"/>
                </a:solidFill>
                <a:latin typeface="Corbel" panose="020B0503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BRIEFING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7B744-DDEA-4DAD-A67E-5F194814147A}"/>
              </a:ext>
            </a:extLst>
          </p:cNvPr>
          <p:cNvSpPr txBox="1">
            <a:spLocks/>
          </p:cNvSpPr>
          <p:nvPr/>
        </p:nvSpPr>
        <p:spPr>
          <a:xfrm>
            <a:off x="7739063" y="141288"/>
            <a:ext cx="1314450" cy="35718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latin typeface="Corbel" panose="020B0503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JTC </a:t>
            </a:r>
            <a:r>
              <a:rPr lang="en-GB" sz="1800" b="1" dirty="0">
                <a:solidFill>
                  <a:srgbClr val="800000"/>
                </a:solidFill>
                <a:latin typeface="Corbel" panose="020B0503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BRIEFING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772D6FAB-2C17-4A38-B188-0E4465488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9"/>
          <a:stretch>
            <a:fillRect/>
          </a:stretch>
        </p:blipFill>
        <p:spPr bwMode="auto">
          <a:xfrm>
            <a:off x="890588" y="225425"/>
            <a:ext cx="662305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1D0FAA6-0F29-434F-B382-31CBC70A0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b="1"/>
              <a:t>Do you need help?</a:t>
            </a:r>
            <a:br>
              <a:rPr lang="en-GB" altLang="en-US" sz="4000" b="1"/>
            </a:br>
            <a:r>
              <a:rPr lang="en-GB" altLang="en-US" sz="4000" b="1"/>
              <a:t>(Tax Problems Only!)  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FFCBCBC-F5DB-4039-B902-B969C4594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2400" b="1" dirty="0">
                <a:latin typeface="+mj-lt"/>
              </a:rPr>
              <a:t>Liz Bridge</a:t>
            </a:r>
          </a:p>
          <a:p>
            <a:pPr algn="ctr" eaLnBrk="1" hangingPunct="1">
              <a:buFontTx/>
              <a:buNone/>
              <a:defRPr/>
            </a:pPr>
            <a:r>
              <a:rPr lang="en-GB" sz="2400" b="1" dirty="0">
                <a:latin typeface="+mj-lt"/>
              </a:rPr>
              <a:t>13 Fawe Park Road</a:t>
            </a:r>
          </a:p>
          <a:p>
            <a:pPr algn="ctr" eaLnBrk="1" hangingPunct="1">
              <a:buFontTx/>
              <a:buNone/>
              <a:defRPr/>
            </a:pPr>
            <a:r>
              <a:rPr lang="en-GB" sz="2400" b="1" dirty="0">
                <a:latin typeface="+mj-lt"/>
              </a:rPr>
              <a:t>London SW15 2EB</a:t>
            </a:r>
          </a:p>
          <a:p>
            <a:pPr algn="ctr" eaLnBrk="1" hangingPunct="1">
              <a:buFontTx/>
              <a:buNone/>
              <a:defRPr/>
            </a:pPr>
            <a:r>
              <a:rPr lang="en-GB" sz="2400" b="1" dirty="0">
                <a:latin typeface="+mj-lt"/>
              </a:rPr>
              <a:t>0208 874 4335</a:t>
            </a:r>
          </a:p>
          <a:p>
            <a:pPr algn="ctr" eaLnBrk="1" hangingPunct="1">
              <a:buFontTx/>
              <a:buNone/>
              <a:defRPr/>
            </a:pPr>
            <a:r>
              <a:rPr lang="en-GB" sz="2400" b="1" dirty="0">
                <a:latin typeface="+mj-lt"/>
                <a:hlinkClick r:id="rId2"/>
              </a:rPr>
              <a:t>Liz@thetaxbridge.com</a:t>
            </a:r>
            <a:endParaRPr lang="en-GB" sz="2400" b="1" dirty="0"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endParaRPr lang="en-GB" sz="2400" b="1" dirty="0"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2400" b="1" i="1" dirty="0">
                <a:latin typeface="+mj-lt"/>
              </a:rPr>
              <a:t>HMRC Business Support Service if you are</a:t>
            </a:r>
          </a:p>
          <a:p>
            <a:pPr algn="ctr" eaLnBrk="1" hangingPunct="1">
              <a:buFontTx/>
              <a:buNone/>
              <a:defRPr/>
            </a:pPr>
            <a:r>
              <a:rPr lang="en-GB" sz="2400" b="1" i="1" dirty="0">
                <a:latin typeface="+mj-lt"/>
              </a:rPr>
              <a:t>running into cash flow problems:</a:t>
            </a:r>
          </a:p>
          <a:p>
            <a:pPr algn="ctr" eaLnBrk="1" hangingPunct="1">
              <a:buFontTx/>
              <a:buNone/>
              <a:defRPr/>
            </a:pPr>
            <a:r>
              <a:rPr lang="en-GB" sz="2400" b="1" dirty="0">
                <a:latin typeface="+mj-lt"/>
              </a:rPr>
              <a:t>0300 200 3835</a:t>
            </a:r>
            <a:endParaRPr lang="en-GB" sz="2800" b="1" dirty="0">
              <a:latin typeface="+mj-lt"/>
            </a:endParaRPr>
          </a:p>
        </p:txBody>
      </p:sp>
      <p:pic>
        <p:nvPicPr>
          <p:cNvPr id="24580" name="Picture 4" descr="JTC_briefing_logo">
            <a:extLst>
              <a:ext uri="{FF2B5EF4-FFF2-40B4-BE49-F238E27FC236}">
                <a16:creationId xmlns:a16="http://schemas.microsoft.com/office/drawing/2014/main" id="{0C077BDE-07B6-43AA-A5F5-DA51A15E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JTC_line[1]">
            <a:extLst>
              <a:ext uri="{FF2B5EF4-FFF2-40B4-BE49-F238E27FC236}">
                <a16:creationId xmlns:a16="http://schemas.microsoft.com/office/drawing/2014/main" id="{C2ED892A-4906-4AB1-9AE5-3C9D63F6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424D-8488-4811-8AB0-CC5C96843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9063" y="141288"/>
            <a:ext cx="1314450" cy="357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1800" b="1" dirty="0">
                <a:latin typeface="Corbel" panose="020B0503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JTC </a:t>
            </a:r>
            <a:r>
              <a:rPr lang="en-GB" sz="1800" b="1" dirty="0">
                <a:solidFill>
                  <a:srgbClr val="800000"/>
                </a:solidFill>
                <a:latin typeface="Corbel" panose="020B0503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BRIEFING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D96F047B-6E17-4208-8FEC-EDE7013B9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0"/>
            <a:ext cx="496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9E86C7-6CA2-44DB-9A00-78B24432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82550"/>
            <a:ext cx="41211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1">
            <a:extLst>
              <a:ext uri="{FF2B5EF4-FFF2-40B4-BE49-F238E27FC236}">
                <a16:creationId xmlns:a16="http://schemas.microsoft.com/office/drawing/2014/main" id="{FDC22581-D4E5-491F-A35B-02E56B001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76250"/>
            <a:ext cx="1958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Sending out the correct invoice? Normal or reverse charge?</a:t>
            </a:r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FA89BD9A-05C9-479D-B87D-E17A96B0F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76250"/>
            <a:ext cx="1958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Checking an incoming invoice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This chart is to help businesses receiving an invoice or an application for payment to check whether it is correct in charging VAT or reverse charging.</a:t>
            </a:r>
          </a:p>
        </p:txBody>
      </p:sp>
      <p:pic>
        <p:nvPicPr>
          <p:cNvPr id="6147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F96F82-1162-4AF9-86F6-8A50CB13A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0"/>
            <a:ext cx="4305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59A21816-951E-4268-BC31-79762E1844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2571750"/>
            <a:ext cx="8072438" cy="344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 Someone who will sell or rent or use the structure --    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A Developer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A Landlord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A Local Authority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A Utility Company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A Domestic Householder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DA84D01D-4A9A-4FDB-A085-61444F35881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38600" y="6324600"/>
            <a:ext cx="7958138" cy="1865313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7172" name="Picture 5" descr="JTC_briefing_logo">
            <a:extLst>
              <a:ext uri="{FF2B5EF4-FFF2-40B4-BE49-F238E27FC236}">
                <a16:creationId xmlns:a16="http://schemas.microsoft.com/office/drawing/2014/main" id="{3F70F29D-0DD0-4F7B-984B-323AF19C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JTC_line[1]">
            <a:extLst>
              <a:ext uri="{FF2B5EF4-FFF2-40B4-BE49-F238E27FC236}">
                <a16:creationId xmlns:a16="http://schemas.microsoft.com/office/drawing/2014/main" id="{033EC776-B310-4267-BA5D-AFC8A158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le 6">
            <a:extLst>
              <a:ext uri="{FF2B5EF4-FFF2-40B4-BE49-F238E27FC236}">
                <a16:creationId xmlns:a16="http://schemas.microsoft.com/office/drawing/2014/main" id="{6369AC0F-CA7F-4B3C-9503-9E05091D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214438"/>
            <a:ext cx="8115300" cy="1368425"/>
          </a:xfrm>
        </p:spPr>
        <p:txBody>
          <a:bodyPr/>
          <a:lstStyle/>
          <a:p>
            <a:r>
              <a:rPr lang="en-GB" altLang="en-US"/>
              <a:t>Who is an end user?</a:t>
            </a:r>
            <a:br>
              <a:rPr lang="en-GB" altLang="en-US"/>
            </a:br>
            <a:r>
              <a:rPr lang="en-GB" altLang="en-US" sz="2800"/>
              <a:t>Look at who pays you and who you are contracted with       </a:t>
            </a:r>
            <a:r>
              <a:rPr lang="en-GB" altLang="en-US" sz="1600"/>
              <a:t>4</a:t>
            </a:r>
            <a:br>
              <a:rPr lang="en-GB" altLang="en-US"/>
            </a:br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9F987E4C-AB3D-4B7C-8808-5DF0C3080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6143625"/>
            <a:ext cx="7572375" cy="285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8195" name="Picture 4" descr="JTC_briefing_logo">
            <a:extLst>
              <a:ext uri="{FF2B5EF4-FFF2-40B4-BE49-F238E27FC236}">
                <a16:creationId xmlns:a16="http://schemas.microsoft.com/office/drawing/2014/main" id="{120DB116-71F3-4B83-A4D5-631E59A62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JTC_line[1]">
            <a:extLst>
              <a:ext uri="{FF2B5EF4-FFF2-40B4-BE49-F238E27FC236}">
                <a16:creationId xmlns:a16="http://schemas.microsoft.com/office/drawing/2014/main" id="{BBA2EECA-F808-48D7-8E23-D6AFA7B8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5">
            <a:extLst>
              <a:ext uri="{FF2B5EF4-FFF2-40B4-BE49-F238E27FC236}">
                <a16:creationId xmlns:a16="http://schemas.microsoft.com/office/drawing/2014/main" id="{4198DCF2-3F1D-4189-96A0-03C25B1E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642938"/>
            <a:ext cx="7572375" cy="4500562"/>
          </a:xfrm>
        </p:spPr>
        <p:txBody>
          <a:bodyPr/>
          <a:lstStyle/>
          <a:p>
            <a:r>
              <a:rPr lang="en-GB" altLang="en-US" u="sng"/>
              <a:t>Special End Users   </a:t>
            </a:r>
            <a:r>
              <a:rPr lang="en-GB" altLang="en-US" sz="1600" u="sng"/>
              <a:t>6</a:t>
            </a:r>
            <a:br>
              <a:rPr lang="en-GB" altLang="en-US"/>
            </a:br>
            <a:br>
              <a:rPr lang="en-GB" altLang="en-US"/>
            </a:br>
            <a:r>
              <a:rPr lang="en-GB" altLang="en-US"/>
              <a:t>Local authorities </a:t>
            </a:r>
            <a:br>
              <a:rPr lang="en-GB" altLang="en-US"/>
            </a:br>
            <a:r>
              <a:rPr lang="en-GB" altLang="en-US"/>
              <a:t>Hospital Trusts </a:t>
            </a:r>
            <a:br>
              <a:rPr lang="en-GB" altLang="en-US"/>
            </a:br>
            <a:r>
              <a:rPr lang="en-GB" altLang="en-US"/>
              <a:t>Utility Companies </a:t>
            </a:r>
            <a:br>
              <a:rPr lang="en-GB" altLang="en-US"/>
            </a:br>
            <a:br>
              <a:rPr lang="en-GB" altLang="en-US"/>
            </a:br>
            <a:endParaRPr lang="en-GB" alt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115F1757-FC6E-45B5-9569-FA95C2260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6143625"/>
            <a:ext cx="7572375" cy="285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9219" name="Picture 4" descr="JTC_briefing_logo">
            <a:extLst>
              <a:ext uri="{FF2B5EF4-FFF2-40B4-BE49-F238E27FC236}">
                <a16:creationId xmlns:a16="http://schemas.microsoft.com/office/drawing/2014/main" id="{9831FC01-F7AB-4118-8C52-782684BC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JTC_line[1]">
            <a:extLst>
              <a:ext uri="{FF2B5EF4-FFF2-40B4-BE49-F238E27FC236}">
                <a16:creationId xmlns:a16="http://schemas.microsoft.com/office/drawing/2014/main" id="{96822A97-81F7-4AA1-8391-8C7C71FF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5">
            <a:extLst>
              <a:ext uri="{FF2B5EF4-FFF2-40B4-BE49-F238E27FC236}">
                <a16:creationId xmlns:a16="http://schemas.microsoft.com/office/drawing/2014/main" id="{FF6D4F2B-FC78-45DF-84C3-7233D107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642938"/>
            <a:ext cx="8001000" cy="5143500"/>
          </a:xfrm>
        </p:spPr>
        <p:txBody>
          <a:bodyPr/>
          <a:lstStyle/>
          <a:p>
            <a:r>
              <a:rPr lang="en-GB" altLang="en-US" u="sng"/>
              <a:t>Intermediaries –just a form of End User</a:t>
            </a:r>
            <a:r>
              <a:rPr lang="en-GB" altLang="en-US"/>
              <a:t>  </a:t>
            </a:r>
            <a:r>
              <a:rPr lang="en-GB" altLang="en-US" sz="1600"/>
              <a:t>4</a:t>
            </a:r>
            <a:br>
              <a:rPr lang="en-GB" altLang="en-US"/>
            </a:br>
            <a:br>
              <a:rPr lang="en-GB" altLang="en-US"/>
            </a:br>
            <a:r>
              <a:rPr lang="en-GB" altLang="en-US"/>
              <a:t>-a company acting for others in it’s group</a:t>
            </a:r>
            <a:br>
              <a:rPr lang="en-GB" altLang="en-US"/>
            </a:br>
            <a:r>
              <a:rPr lang="en-GB" altLang="en-US"/>
              <a:t>-a landlord acting for it’s tenants</a:t>
            </a:r>
            <a:endParaRPr lang="en-GB" altLang="en-U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9D0E6D4-6794-4C42-ABFD-E86901299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42938"/>
            <a:ext cx="8929688" cy="1285875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What does an end user statement look like? </a:t>
            </a:r>
            <a:r>
              <a:rPr lang="en-US" altLang="en-US" sz="1600" b="1"/>
              <a:t>5</a:t>
            </a:r>
            <a:r>
              <a:rPr lang="en-US" altLang="en-US" sz="4000" b="1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A2E0026-89D0-45CC-B555-CB437C124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714625"/>
            <a:ext cx="8072438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2400"/>
              <a:t>   We are an end user for the purpose of Section 55A VAT Act 94 (Reverse charge for building and construction services). Please issue us with a normal VAT invoice with VAT charged at the appropriate rate . We will not account for the reverse charge,</a:t>
            </a:r>
          </a:p>
          <a:p>
            <a:pPr algn="ctr" eaLnBrk="1" hangingPunct="1">
              <a:buFontTx/>
              <a:buNone/>
            </a:pPr>
            <a:endParaRPr lang="en-GB" altLang="en-US" sz="2400"/>
          </a:p>
          <a:p>
            <a:pPr algn="ctr" eaLnBrk="1" hangingPunct="1">
              <a:buFontTx/>
              <a:buNone/>
            </a:pPr>
            <a:r>
              <a:rPr lang="en-GB" altLang="en-US" sz="2400"/>
              <a:t>Remember to note the specific contract in which the customer is an end user.</a:t>
            </a:r>
          </a:p>
        </p:txBody>
      </p:sp>
      <p:pic>
        <p:nvPicPr>
          <p:cNvPr id="10244" name="Picture 4" descr="JTC_briefing_logo">
            <a:extLst>
              <a:ext uri="{FF2B5EF4-FFF2-40B4-BE49-F238E27FC236}">
                <a16:creationId xmlns:a16="http://schemas.microsoft.com/office/drawing/2014/main" id="{20E74387-B4F8-4EFA-BBCB-F114D7B52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26988"/>
            <a:ext cx="20875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JTC_line[1]">
            <a:extLst>
              <a:ext uri="{FF2B5EF4-FFF2-40B4-BE49-F238E27FC236}">
                <a16:creationId xmlns:a16="http://schemas.microsoft.com/office/drawing/2014/main" id="{7E0FC652-4F60-4F6A-8F41-25C82D76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343650"/>
            <a:ext cx="9302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TC slide">
  <a:themeElements>
    <a:clrScheme name="JTC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TC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TC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TC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TC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TC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TC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TC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TC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TC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TC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TC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TC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TC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807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Corbel</vt:lpstr>
      <vt:lpstr>Times New Roman</vt:lpstr>
      <vt:lpstr>JTC slide</vt:lpstr>
      <vt:lpstr>    REVERSE CHARGE VAT  Liz Bridge  Secretary to the Joint Taxation Committee      Autumn 2019 (Amended October 2020 )   </vt:lpstr>
      <vt:lpstr>The Flow of VAT  Before and After </vt:lpstr>
      <vt:lpstr>JTC BRIEFING</vt:lpstr>
      <vt:lpstr>PowerPoint Presentation</vt:lpstr>
      <vt:lpstr>PowerPoint Presentation</vt:lpstr>
      <vt:lpstr>Who is an end user? Look at who pays you and who you are contracted with       4 </vt:lpstr>
      <vt:lpstr>Special End Users   6  Local authorities  Hospital Trusts  Utility Companies   </vt:lpstr>
      <vt:lpstr>Intermediaries –just a form of End User  4  -a company acting for others in it’s group -a landlord acting for it’s tenants</vt:lpstr>
      <vt:lpstr>What does an end user statement look like? 5 </vt:lpstr>
      <vt:lpstr>   End users can stop and start being end users! 6  </vt:lpstr>
      <vt:lpstr>Some basic concepts </vt:lpstr>
      <vt:lpstr>Do you buy a lot of materials ?  11</vt:lpstr>
      <vt:lpstr>What is a monthly repayment trader? 11</vt:lpstr>
      <vt:lpstr>WHAT does a Reverse Charge  Invoice look like? 3</vt:lpstr>
      <vt:lpstr>Interaction of CIS and Reverse Charge 7 </vt:lpstr>
      <vt:lpstr>Transition on 01.03.2021. 8</vt:lpstr>
      <vt:lpstr>Transition on 1.03.2021 8</vt:lpstr>
      <vt:lpstr>RETENTIONS 9 </vt:lpstr>
      <vt:lpstr>TO DO LIST! Subcontractors  11</vt:lpstr>
      <vt:lpstr>TO DO LIST! Contractors 12 </vt:lpstr>
      <vt:lpstr>PowerPoint Presentation</vt:lpstr>
      <vt:lpstr>PowerPoint Presentation</vt:lpstr>
      <vt:lpstr>Do you need help? (Tax Problems Only!)  </vt:lpstr>
    </vt:vector>
  </TitlesOfParts>
  <Company>Construction Confederation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Taxation Seminar   by Liz Bridge to NFB Birmingham Tuesday, 3 July 2001</dc:title>
  <dc:creator>Camilla Delphine Ford</dc:creator>
  <cp:lastModifiedBy>Jackson, Paul</cp:lastModifiedBy>
  <cp:revision>192</cp:revision>
  <dcterms:created xsi:type="dcterms:W3CDTF">2001-06-14T09:44:14Z</dcterms:created>
  <dcterms:modified xsi:type="dcterms:W3CDTF">2020-10-20T14:53:47Z</dcterms:modified>
</cp:coreProperties>
</file>